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67145" autoAdjust="0"/>
  </p:normalViewPr>
  <p:slideViewPr>
    <p:cSldViewPr snapToGrid="0">
      <p:cViewPr varScale="1">
        <p:scale>
          <a:sx n="50" d="100"/>
          <a:sy n="50" d="100"/>
        </p:scale>
        <p:origin x="1494" y="4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a:t>
            </a:r>
            <a:r>
              <a:rPr lang="pt-BR" sz="1200" b="1" dirty="0" smtClean="0">
                <a:cs typeface="Calibri"/>
              </a:rPr>
              <a:t>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a:t>
            </a:r>
            <a:r>
              <a:rPr lang="pt-BR" sz="1200" b="1" baseline="0" dirty="0" smtClean="0">
                <a:cs typeface="Calibri"/>
              </a:rPr>
              <a:t>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r>
              <a:rPr lang="pt-BR" sz="1200" b="0" baseline="0" dirty="0" smtClean="0">
                <a:cs typeface="Calibri"/>
              </a:rPr>
              <a:t>.</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smtClean="0"/>
          </a:p>
          <a:p>
            <a:r>
              <a:rPr lang="en-US" sz="1200" dirty="0" smtClean="0"/>
              <a:t>KR&amp;R: Knowledge representation and </a:t>
            </a:r>
            <a:r>
              <a:rPr lang="en-US" sz="1200" dirty="0" smtClean="0"/>
              <a:t>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a:t>
            </a:r>
            <a:r>
              <a:rPr lang="pt-BR" sz="1200" dirty="0" smtClean="0"/>
              <a:t>vários idiomas</a:t>
            </a:r>
            <a:r>
              <a:rPr lang="pt-BR" sz="1200" dirty="0" smtClean="0"/>
              <a:t>,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a:t>
            </a:r>
            <a:r>
              <a:rPr lang="pt-BR" sz="1200" dirty="0" smtClean="0"/>
              <a:t>sobre passagens </a:t>
            </a:r>
            <a:r>
              <a:rPr lang="pt-BR" sz="1200" dirty="0" smtClean="0"/>
              <a:t>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r>
              <a:rPr lang="pt-BR" sz="1200" dirty="0" smtClean="0"/>
              <a:t>.</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endParaRPr lang="pt-BR" sz="1200" dirty="0" smtClean="0"/>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a:t>
            </a:r>
            <a:r>
              <a:rPr lang="pt-BR" sz="1200" b="0" baseline="0" dirty="0" smtClean="0"/>
              <a:t>os atributos possuem </a:t>
            </a:r>
            <a:r>
              <a:rPr lang="pt-BR" sz="1200" b="0" baseline="0" dirty="0" smtClean="0"/>
              <a:t>grandes dimensões (ou seja, </a:t>
            </a:r>
            <a:r>
              <a:rPr lang="pt-BR" sz="1200" b="0" baseline="0" dirty="0" smtClean="0"/>
              <a:t>são vetores grandes ) </a:t>
            </a:r>
            <a:r>
              <a:rPr lang="pt-BR" sz="1200" b="0" baseline="0" dirty="0" smtClean="0"/>
              <a:t>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
            </a:r>
            <a:r>
              <a:rPr lang="pt-BR" sz="1200" baseline="0" dirty="0" smtClean="0"/>
              <a:t>atributos ou exemplos) </a:t>
            </a:r>
            <a:r>
              <a:rPr lang="pt-BR" sz="1200" baseline="0" dirty="0" smtClean="0"/>
              <a:t>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
            </a:r>
            <a:r>
              <a:rPr lang="pt-BR" sz="1200" dirty="0" smtClean="0">
                <a:cs typeface="Calibri"/>
              </a:rPr>
              <a:t>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r>
              <a:rPr lang="pt-BR" sz="1200" baseline="0" dirty="0" smtClean="0"/>
              <a:t>.</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a:t>
            </a:r>
            <a:r>
              <a:rPr lang="pt-BR" sz="1200" baseline="0" dirty="0" smtClean="0"/>
              <a:t>menor dimensão </a:t>
            </a:r>
            <a:r>
              <a:rPr lang="pt-BR" sz="1200" baseline="0" dirty="0" smtClean="0"/>
              <a:t>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a:t>
            </a:r>
            <a:r>
              <a:rPr lang="pt-BR" sz="1200" b="0" i="0" dirty="0" smtClean="0"/>
              <a:t>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t>
            </a:r>
            <a:r>
              <a:rPr lang="pt-BR" sz="1200" b="0" i="0" baseline="0" dirty="0" smtClean="0"/>
              <a:t>a, de forma que o </a:t>
            </a:r>
            <a:r>
              <a:rPr lang="pt-BR" sz="1200" b="1" i="1" baseline="0" dirty="0" smtClean="0"/>
              <a:t>total de recompensas</a:t>
            </a:r>
            <a:r>
              <a:rPr lang="pt-BR" sz="1200" b="0" i="0" baseline="0" dirty="0" smtClean="0"/>
              <a:t> seja maximizado.</a:t>
            </a:r>
            <a:endParaRPr lang="pt-BR" sz="1200" b="0" i="0" baseline="0" dirty="0" smtClean="0"/>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t>
            </a:r>
            <a:r>
              <a:rPr lang="pt-BR" sz="1200" dirty="0" smtClean="0"/>
              <a:t>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a:t>
            </a:r>
            <a:r>
              <a:rPr lang="pt-BR" sz="1200" b="1" i="0" dirty="0" smtClean="0"/>
              <a:t>Genéticos</a:t>
            </a:r>
            <a:r>
              <a:rPr lang="pt-BR" sz="1200" dirty="0" smtClean="0"/>
              <a:t>: </a:t>
            </a:r>
            <a:r>
              <a:rPr lang="pt-BR" sz="1200" dirty="0" smtClean="0"/>
              <a:t>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https://mybinder.org/v2/gh/zz4fap/t319_aprendizado_de_maquina/main?filepath=notebooks%2Fjupyter%2FHistograma.ipynb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https://mybinder.org/v2/gh/zz4fap/t319_aprendizado_de_maquina/main?filepath=notebooks%2Fjupyter%2FAjuste_de_curva_com_Redes_Neurais.ipynb</a:t>
            </a:r>
          </a:p>
          <a:p>
            <a:pPr marL="0" lvl="0" indent="0" algn="l" rtl="0">
              <a:spcBef>
                <a:spcPts val="0"/>
              </a:spcBef>
              <a:spcAft>
                <a:spcPts val="0"/>
              </a:spcAft>
              <a:buNone/>
            </a:pP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a:t>
            </a:r>
            <a:r>
              <a:rPr lang="pt-BR" sz="1200" dirty="0" smtClean="0"/>
              <a:t>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a:t>Habilidades mentais desenvolvidas de forma não natural pela mão do homem.</a:t>
            </a:r>
            <a:br>
              <a:rPr lang="pt-BR" sz="3600" b="1" dirty="0"/>
            </a:br>
            <a:r>
              <a:rPr lang="pt-BR" sz="3600" b="1" dirty="0"/>
              <a:t/>
            </a:r>
            <a:br>
              <a:rPr lang="pt-BR" sz="3600" b="1" dirty="0"/>
            </a:br>
            <a:r>
              <a:rPr lang="pt-BR" sz="3600" b="1" dirty="0"/>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199" y="1742052"/>
            <a:ext cx="11031747" cy="4934793"/>
          </a:xfrm>
        </p:spPr>
        <p:txBody>
          <a:bodyPr>
            <a:normAutofit lnSpcReduction="10000"/>
          </a:bodyPr>
          <a:lstStyle/>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a:t>
            </a:r>
            <a:r>
              <a:rPr lang="pt-BR" i="1" dirty="0" smtClean="0"/>
              <a:t>tarefas e objetivos </a:t>
            </a:r>
            <a:r>
              <a:rPr lang="pt-BR" i="1" dirty="0"/>
              <a:t>específicos por meio de adaptação </a:t>
            </a:r>
            <a:r>
              <a:rPr lang="pt-BR" i="1" dirty="0" smtClean="0"/>
              <a:t>flexível</a:t>
            </a:r>
            <a:r>
              <a:rPr lang="pt-BR" dirty="0" smtClean="0"/>
              <a:t>.” </a:t>
            </a:r>
            <a:r>
              <a:rPr lang="pt-BR" dirty="0"/>
              <a:t>(</a:t>
            </a:r>
            <a:r>
              <a:rPr lang="pt-BR" i="1" dirty="0"/>
              <a:t>Andreas Kaplan</a:t>
            </a:r>
            <a:r>
              <a:rPr lang="pt-BR" dirty="0" smtClean="0"/>
              <a:t>).</a:t>
            </a:r>
            <a:endParaRPr lang="pt-BR" dirty="0"/>
          </a:p>
          <a:p>
            <a:pPr marL="171450" indent="-171450" algn="just"/>
            <a:r>
              <a:rPr lang="pt-BR" b="1" dirty="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a:xfrm>
            <a:off x="838200" y="179530"/>
            <a:ext cx="10515600" cy="719246"/>
          </a:xfrm>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224951"/>
            <a:ext cx="11049000" cy="5633049"/>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a:t>
            </a:r>
            <a:endParaRPr lang="pt-BR" sz="2400" dirty="0" smtClean="0"/>
          </a:p>
          <a:p>
            <a:pPr marL="971550" lvl="1" indent="-514350" algn="just">
              <a:buFont typeface="+mj-lt"/>
              <a:buAutoNum type="romanLcPeriod"/>
            </a:pPr>
            <a:r>
              <a:rPr lang="pt-BR" sz="2000" i="1" dirty="0" smtClean="0"/>
              <a:t>processamento </a:t>
            </a:r>
            <a:r>
              <a:rPr lang="pt-BR" sz="2000" i="1" dirty="0"/>
              <a:t>de linguagem </a:t>
            </a:r>
            <a:r>
              <a:rPr lang="pt-BR" sz="2000" i="1" dirty="0" smtClean="0"/>
              <a:t>natural</a:t>
            </a:r>
            <a:r>
              <a:rPr lang="pt-BR" sz="2000" dirty="0" smtClean="0"/>
              <a:t>,</a:t>
            </a:r>
          </a:p>
          <a:p>
            <a:pPr marL="971550" lvl="1" indent="-514350" algn="just">
              <a:buFont typeface="+mj-lt"/>
              <a:buAutoNum type="romanLcPeriod"/>
            </a:pPr>
            <a:r>
              <a:rPr lang="pt-BR" sz="2000" i="1" dirty="0" smtClean="0"/>
              <a:t>representação </a:t>
            </a:r>
            <a:r>
              <a:rPr lang="pt-BR" sz="2000" i="1" dirty="0"/>
              <a:t>do </a:t>
            </a:r>
            <a:r>
              <a:rPr lang="pt-BR" sz="2000" i="1" dirty="0" smtClean="0"/>
              <a:t>conhecimento</a:t>
            </a:r>
            <a:r>
              <a:rPr lang="pt-BR" sz="2000" dirty="0" smtClean="0"/>
              <a:t>,</a:t>
            </a:r>
          </a:p>
          <a:p>
            <a:pPr marL="971550" lvl="1" indent="-514350" algn="just">
              <a:buFont typeface="+mj-lt"/>
              <a:buAutoNum type="romanLcPeriod"/>
            </a:pPr>
            <a:r>
              <a:rPr lang="pt-BR" sz="2000" i="1" dirty="0"/>
              <a:t>raciocínio </a:t>
            </a:r>
            <a:r>
              <a:rPr lang="pt-BR" sz="2000" i="1" dirty="0" smtClean="0"/>
              <a:t>automatizado,</a:t>
            </a:r>
            <a:endParaRPr lang="pt-BR" sz="2000" dirty="0" smtClean="0"/>
          </a:p>
          <a:p>
            <a:pPr marL="971550" lvl="1" indent="-514350" algn="just">
              <a:buFont typeface="+mj-lt"/>
              <a:buAutoNum type="romanLcPeriod"/>
            </a:pPr>
            <a:r>
              <a:rPr lang="pt-BR" sz="2000" dirty="0" smtClean="0"/>
              <a:t>planejamento,</a:t>
            </a:r>
          </a:p>
          <a:p>
            <a:pPr marL="971550" lvl="1" indent="-514350" algn="just">
              <a:buFont typeface="+mj-lt"/>
              <a:buAutoNum type="romanLcPeriod"/>
            </a:pPr>
            <a:r>
              <a:rPr lang="pt-BR" sz="2000" i="1" dirty="0" smtClean="0"/>
              <a:t>visão computacional</a:t>
            </a:r>
            <a:r>
              <a:rPr lang="pt-BR" sz="2000" dirty="0" smtClean="0"/>
              <a:t>,</a:t>
            </a:r>
          </a:p>
          <a:p>
            <a:pPr marL="971550" lvl="1" indent="-514350" algn="just">
              <a:buFont typeface="+mj-lt"/>
              <a:buAutoNum type="romanLcPeriod"/>
            </a:pPr>
            <a:r>
              <a:rPr lang="pt-BR" sz="2000" i="1" dirty="0"/>
              <a:t>r</a:t>
            </a:r>
            <a:r>
              <a:rPr lang="pt-BR" sz="2000" i="1" dirty="0" smtClean="0"/>
              <a:t>obótica</a:t>
            </a:r>
            <a:r>
              <a:rPr lang="pt-BR" sz="2000" dirty="0" smtClean="0"/>
              <a:t>, </a:t>
            </a:r>
            <a:endParaRPr lang="pt-BR" sz="2000" dirty="0"/>
          </a:p>
          <a:p>
            <a:pPr marL="971550" lvl="1" indent="-514350" algn="just">
              <a:buFont typeface="+mj-lt"/>
              <a:buAutoNum type="romanLcPeriod"/>
            </a:pPr>
            <a:r>
              <a:rPr lang="pt-BR" sz="2000" i="1" dirty="0" smtClean="0"/>
              <a:t>aprendizado </a:t>
            </a:r>
            <a:r>
              <a:rPr lang="pt-BR" sz="2000" i="1" dirty="0"/>
              <a:t>de </a:t>
            </a:r>
            <a:r>
              <a:rPr lang="pt-BR" sz="2000" i="1" dirty="0" smtClean="0"/>
              <a:t>máquina,</a:t>
            </a:r>
            <a:r>
              <a:rPr lang="pt-BR" sz="2000" dirty="0" smtClean="0"/>
              <a:t> </a:t>
            </a:r>
            <a:r>
              <a:rPr lang="pt-BR" sz="2000" dirty="0"/>
              <a:t>que por sua vez engloba </a:t>
            </a:r>
            <a:r>
              <a:rPr lang="pt-BR" sz="2000" dirty="0" smtClean="0"/>
              <a:t>redes neurais artificiais, deep learning, </a:t>
            </a:r>
            <a:r>
              <a:rPr lang="pt-BR" sz="2000" dirty="0" smtClean="0"/>
              <a:t>etc. e</a:t>
            </a:r>
          </a:p>
          <a:p>
            <a:pPr marL="971550" lvl="1" indent="-514350" algn="just">
              <a:buFont typeface="+mj-lt"/>
              <a:buAutoNum type="romanLcPeriod"/>
            </a:pPr>
            <a:r>
              <a:rPr lang="pt-PT" sz="2000" i="1" dirty="0"/>
              <a:t>inteligência artificial </a:t>
            </a:r>
            <a:r>
              <a:rPr lang="pt-PT" sz="2000" i="1" dirty="0" smtClean="0"/>
              <a:t>geral.</a:t>
            </a:r>
            <a:endParaRPr lang="pt-BR" sz="2000" dirty="0" smtClean="0"/>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lvl="1" algn="just">
              <a:buFont typeface="Wingdings" panose="05000000000000000000" pitchFamily="2" charset="2"/>
              <a:buChar char="§"/>
            </a:pPr>
            <a:r>
              <a:rPr lang="pt-BR" sz="2000" b="1" dirty="0" smtClean="0"/>
              <a:t>Exemplo</a:t>
            </a:r>
            <a:r>
              <a:rPr lang="pt-BR" sz="2000" dirty="0"/>
              <a:t>: Um problema matemático pode ser solucionado (i) caso </a:t>
            </a:r>
            <a:r>
              <a:rPr lang="pt-BR" sz="2000" dirty="0" smtClean="0"/>
              <a:t>ele tenha </a:t>
            </a:r>
            <a:r>
              <a:rPr lang="pt-BR" sz="2000" dirty="0"/>
              <a:t>sido resolvido antes e sua solução </a:t>
            </a:r>
            <a:r>
              <a:rPr lang="pt-BR" sz="2000" b="1" i="1" dirty="0"/>
              <a:t>aprendida</a:t>
            </a:r>
            <a:r>
              <a:rPr lang="pt-BR" sz="2000" dirty="0"/>
              <a:t> ou (ii) caso ele nunca tenha sido visto antes mas um </a:t>
            </a:r>
            <a:r>
              <a:rPr lang="pt-BR" sz="2000" dirty="0" smtClean="0"/>
              <a:t>indivíduo com inteligência imagina </a:t>
            </a:r>
            <a:r>
              <a:rPr lang="pt-BR" sz="2000" dirty="0" smtClean="0"/>
              <a:t>(ou seja, pensa</a:t>
            </a:r>
            <a:r>
              <a:rPr lang="pt-BR" sz="2000" dirty="0" smtClean="0"/>
              <a:t>) </a:t>
            </a:r>
            <a:r>
              <a:rPr lang="pt-BR" sz="2000" dirty="0"/>
              <a:t>possíveis maneiras de como resolve-lo baseado no que ele </a:t>
            </a:r>
            <a:r>
              <a:rPr lang="pt-BR" sz="2000" b="1" i="1" dirty="0"/>
              <a:t>sabe</a:t>
            </a:r>
            <a:r>
              <a:rPr lang="pt-BR" sz="2000" i="1" dirty="0"/>
              <a:t> (</a:t>
            </a:r>
            <a:r>
              <a:rPr lang="pt-BR" sz="2000" b="1" i="1" dirty="0"/>
              <a:t>conhecimento</a:t>
            </a:r>
            <a:r>
              <a:rPr lang="pt-BR" sz="2000" i="1" dirty="0" smtClean="0"/>
              <a:t>)</a:t>
            </a:r>
            <a:r>
              <a:rPr lang="pt-BR" sz="2000" dirty="0" smtClean="0"/>
              <a:t>.</a:t>
            </a:r>
          </a:p>
        </p:txBody>
      </p:sp>
      <p:grpSp>
        <p:nvGrpSpPr>
          <p:cNvPr id="5" name="Group 4"/>
          <p:cNvGrpSpPr/>
          <p:nvPr/>
        </p:nvGrpSpPr>
        <p:grpSpPr>
          <a:xfrm>
            <a:off x="6016754" y="1639019"/>
            <a:ext cx="3157266" cy="2277374"/>
            <a:chOff x="9278726" y="984249"/>
            <a:chExt cx="2743649" cy="2249488"/>
          </a:xfrm>
        </p:grpSpPr>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786" y="1675619"/>
            <a:ext cx="2318443" cy="2204174"/>
          </a:xfrm>
          <a:prstGeom prst="rect">
            <a:avLst/>
          </a:prstGeom>
        </p:spPr>
      </p:pic>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a:t>
            </a:r>
            <a:r>
              <a:rPr lang="pt-BR" dirty="0" smtClean="0"/>
              <a:t>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a:t>
            </a:r>
            <a:r>
              <a:rPr lang="pt-BR" dirty="0" smtClean="0"/>
              <a:t>um novo medicamento </a:t>
            </a:r>
            <a:r>
              <a:rPr lang="pt-BR" dirty="0" smtClean="0"/>
              <a:t>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200" y="1898600"/>
            <a:ext cx="11115622" cy="4843393"/>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a:t>
            </a:r>
            <a:r>
              <a:rPr lang="pt-BR" dirty="0" smtClean="0"/>
              <a:t>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314" y="2528659"/>
            <a:ext cx="3435335" cy="109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349732"/>
                <a:ext cx="8601559" cy="5508268"/>
              </a:xfrm>
            </p:spPr>
            <p:txBody>
              <a:bodyPr>
                <a:normAutofit fontScale="92500" lnSpcReduction="1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ela tem acesso às respostas esperadas.</a:t>
                </a:r>
                <a:endParaRPr lang="pt-BR" dirty="0"/>
              </a:p>
              <a:p>
                <a:pPr>
                  <a:spcBef>
                    <a:spcPts val="600"/>
                  </a:spcBef>
                </a:pPr>
                <a:r>
                  <a:rPr lang="pt-BR" dirty="0" smtClean="0"/>
                  <a:t>Neste </a:t>
                </a:r>
                <a:r>
                  <a:rPr lang="pt-BR" dirty="0" smtClean="0"/>
                  <a:t>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a:t>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r>
                  <a:rPr lang="pt-BR" dirty="0" smtClean="0"/>
                  <a:t>.</a:t>
                </a:r>
                <a:endParaRPr lang="pt-BR" dirty="0"/>
              </a:p>
            </p:txBody>
          </p:sp>
        </mc:Choice>
        <mc:Fallback>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349732"/>
                <a:ext cx="8601559" cy="5508268"/>
              </a:xfrm>
              <a:blipFill rotWithShape="0">
                <a:blip r:embed="rId6"/>
                <a:stretch>
                  <a:fillRect l="-1134" t="-2212" r="-1559"/>
                </a:stretch>
              </a:blipFill>
            </p:spPr>
            <p:txBody>
              <a:bodyPr/>
              <a:lstStyle/>
              <a:p>
                <a:r>
                  <a:rPr lang="pt-BR">
                    <a:noFill/>
                  </a:rPr>
                  <a:t> </a:t>
                </a:r>
              </a:p>
            </p:txBody>
          </p:sp>
        </mc:Fallback>
      </mc:AlternateContent>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a:t>
                </a:r>
                <a:r>
                  <a:rPr lang="pt-BR" dirty="0" smtClean="0"/>
                  <a:t>)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t>
            </a:r>
            <a:r>
              <a:rPr lang="pt-BR" dirty="0" smtClean="0"/>
              <a:t>os atributos </a:t>
            </a:r>
            <a:r>
              <a:rPr lang="pt-BR" dirty="0" smtClean="0"/>
              <a:t>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2014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a:t>
            </a:r>
            <a:r>
              <a:rPr lang="pt-PT" dirty="0" smtClean="0"/>
              <a:t>envolvidos, por exemplo, a independência dos sinais de voz em um coquetel.</a:t>
            </a:r>
            <a:endParaRPr lang="pt-PT" dirty="0" smtClean="0"/>
          </a:p>
          <a:p>
            <a:r>
              <a:rPr lang="pt-PT" dirty="0" smtClean="0"/>
              <a:t>Mapas Auto-Organizáveis (</a:t>
            </a:r>
            <a:r>
              <a:rPr lang="pt-PT" i="1" dirty="0" smtClean="0"/>
              <a:t>Self-Organized </a:t>
            </a:r>
            <a:r>
              <a:rPr lang="pt-PT" i="1" dirty="0" smtClean="0"/>
              <a:t>Maps</a:t>
            </a:r>
            <a:r>
              <a:rPr lang="pt-PT" dirty="0" smtClean="0"/>
              <a:t> </a:t>
            </a:r>
            <a:r>
              <a:rPr lang="pt-PT" dirty="0" smtClean="0"/>
              <a:t>- </a:t>
            </a:r>
            <a:r>
              <a:rPr lang="pt-PT" dirty="0" smtClean="0"/>
              <a:t>SOMs)</a:t>
            </a:r>
            <a:endParaRPr lang="pt-PT" dirty="0" smtClean="0"/>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a:t>
            </a:r>
            <a:r>
              <a:rPr lang="pt-BR" dirty="0" smtClean="0"/>
              <a:t>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02529"/>
            <a:ext cx="3336924" cy="174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456636"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e familiares </a:t>
            </a:r>
            <a:r>
              <a:rPr lang="pt-BR" dirty="0"/>
              <a:t>seus. Em </a:t>
            </a:r>
            <a:r>
              <a:rPr lang="pt-BR" dirty="0" smtClean="0"/>
              <a:t>várias fotos </a:t>
            </a:r>
            <a:r>
              <a:rPr lang="pt-BR" dirty="0" smtClean="0"/>
              <a:t>postadas,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a:t>
            </a:r>
            <a:r>
              <a:rPr lang="pt-BR" dirty="0" smtClean="0"/>
              <a:t>(i.e., o label</a:t>
            </a:r>
            <a:r>
              <a:rPr lang="pt-BR" dirty="0"/>
              <a:t>) de algumas </a:t>
            </a:r>
            <a:r>
              <a:rPr lang="pt-BR" dirty="0" smtClean="0"/>
              <a:t>dessas pessoas</a:t>
            </a:r>
            <a:r>
              <a:rPr lang="pt-BR" dirty="0" smtClean="0"/>
              <a:t>.</a:t>
            </a:r>
            <a:endParaRPr lang="nl-BE"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294836" y="4698125"/>
            <a:ext cx="2767416" cy="1693478"/>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São algoritmos </a:t>
            </a:r>
            <a:r>
              <a:rPr lang="pt-BR" dirty="0"/>
              <a:t>usados para resolver de forma genérica problemas de otimização.</a:t>
            </a:r>
          </a:p>
          <a:p>
            <a:pPr algn="just"/>
            <a:r>
              <a:rPr lang="pt-BR" dirty="0"/>
              <a:t>Uma </a:t>
            </a:r>
            <a:r>
              <a:rPr lang="pt-BR" b="1" i="1" dirty="0" smtClean="0"/>
              <a:t>metaheurística</a:t>
            </a:r>
            <a:r>
              <a:rPr lang="pt-BR" dirty="0" smtClean="0"/>
              <a:t> </a:t>
            </a:r>
            <a:r>
              <a:rPr lang="pt-BR" dirty="0"/>
              <a:t>é um método </a:t>
            </a:r>
            <a:r>
              <a:rPr lang="pt-BR" b="1" i="1" dirty="0"/>
              <a:t>heurístico</a:t>
            </a:r>
            <a:r>
              <a:rPr lang="pt-BR" dirty="0"/>
              <a:t> para 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algoritmo eficiente (veja problemas NP-completos).</a:t>
            </a:r>
            <a:endParaRPr lang="pt-BR" dirty="0" smtClean="0"/>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ML.</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dirty="0" smtClean="0"/>
              <a:t>Monitora (Bruna): Todas as </a:t>
            </a:r>
            <a:r>
              <a:rPr lang="pt-BR" dirty="0" smtClean="0"/>
              <a:t>Sextas</a:t>
            </a:r>
            <a:r>
              <a:rPr lang="pt-BR" dirty="0" smtClean="0"/>
              <a:t>-feiras </a:t>
            </a:r>
            <a:r>
              <a:rPr lang="pt-BR" dirty="0" smtClean="0"/>
              <a:t>das </a:t>
            </a:r>
            <a:r>
              <a:rPr lang="pt-BR" dirty="0" smtClean="0"/>
              <a:t>17:30 </a:t>
            </a:r>
            <a:r>
              <a:rPr lang="pt-BR" dirty="0" smtClean="0"/>
              <a:t>às </a:t>
            </a:r>
            <a:r>
              <a:rPr lang="pt-BR" dirty="0" smtClean="0"/>
              <a:t>18</a:t>
            </a:r>
            <a:r>
              <a:rPr lang="pt-BR" dirty="0" smtClean="0"/>
              <a:t>:30</a:t>
            </a:r>
            <a:r>
              <a:rPr lang="pt-BR" dirty="0" smtClean="0"/>
              <a:t>.</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10974049" cy="5096343"/>
          </a:xfrm>
        </p:spPr>
        <p:txBody>
          <a:bodyPr/>
          <a:lstStyle/>
          <a:p>
            <a:r>
              <a:rPr lang="pt-BR" dirty="0" smtClean="0"/>
              <a:t>Prova</a:t>
            </a:r>
          </a:p>
          <a:p>
            <a:pPr lvl="1"/>
            <a:r>
              <a:rPr lang="pt-BR" dirty="0" smtClean="0"/>
              <a:t>Uma (1) prova valendo 85% da nota.</a:t>
            </a:r>
          </a:p>
          <a:p>
            <a:pPr lvl="1"/>
            <a:r>
              <a:rPr lang="pt-BR" dirty="0" smtClean="0"/>
              <a:t>Envolvendo questões teóricas e/ou práticas.</a:t>
            </a:r>
            <a:endParaRPr lang="pt-BR" dirty="0" smtClean="0"/>
          </a:p>
          <a:p>
            <a:r>
              <a:rPr lang="pt-BR" dirty="0" smtClean="0"/>
              <a:t>Tarefas</a:t>
            </a:r>
          </a:p>
          <a:p>
            <a:pPr lvl="1"/>
            <a:r>
              <a:rPr lang="pt-BR" dirty="0" smtClean="0"/>
              <a:t>Exercícios </a:t>
            </a:r>
            <a:r>
              <a:rPr lang="pt-BR" dirty="0"/>
              <a:t>e quizzes em </a:t>
            </a:r>
            <a:r>
              <a:rPr lang="pt-BR" dirty="0" smtClean="0"/>
              <a:t>grupo valendo </a:t>
            </a:r>
            <a:r>
              <a:rPr lang="pt-BR" dirty="0" smtClean="0"/>
              <a:t>15</a:t>
            </a:r>
            <a:r>
              <a:rPr lang="pt-BR" dirty="0" smtClean="0"/>
              <a:t>%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a:t>
            </a:r>
            <a:r>
              <a:rPr lang="pt-BR" dirty="0" smtClean="0"/>
              <a:t>das </a:t>
            </a:r>
            <a:r>
              <a:rPr lang="pt-BR" dirty="0" smtClean="0"/>
              <a:t>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a:t>
            </a:r>
            <a:r>
              <a:rPr lang="pt-BR" dirty="0" smtClean="0"/>
              <a:t>eficiência e consequentemente os 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3686</TotalTime>
  <Words>7126</Words>
  <Application>Microsoft Office PowerPoint</Application>
  <PresentationFormat>Widescreen</PresentationFormat>
  <Paragraphs>674</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1426</cp:revision>
  <dcterms:created xsi:type="dcterms:W3CDTF">2020-01-20T13:50:05Z</dcterms:created>
  <dcterms:modified xsi:type="dcterms:W3CDTF">2021-02-21T15:13:40Z</dcterms:modified>
</cp:coreProperties>
</file>